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modernComment_10B_5483A227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8" r:id="rId1"/>
  </p:sldMasterIdLst>
  <p:sldIdLst>
    <p:sldId id="256" r:id="rId2"/>
    <p:sldId id="260" r:id="rId3"/>
    <p:sldId id="258" r:id="rId4"/>
    <p:sldId id="268" r:id="rId5"/>
    <p:sldId id="264" r:id="rId6"/>
    <p:sldId id="265" r:id="rId7"/>
    <p:sldId id="275" r:id="rId8"/>
    <p:sldId id="276" r:id="rId9"/>
    <p:sldId id="269" r:id="rId10"/>
    <p:sldId id="273" r:id="rId11"/>
    <p:sldId id="262" r:id="rId12"/>
    <p:sldId id="274" r:id="rId13"/>
    <p:sldId id="272" r:id="rId14"/>
    <p:sldId id="270" r:id="rId15"/>
    <p:sldId id="271" r:id="rId16"/>
    <p:sldId id="267" r:id="rId17"/>
    <p:sldId id="266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EAF555C-335F-F841-8C11-623954E1E68E}" name="Noémie Käser" initials="NK" userId="3f716bc1007e048e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674"/>
    <p:restoredTop sz="94638"/>
  </p:normalViewPr>
  <p:slideViewPr>
    <p:cSldViewPr snapToGrid="0">
      <p:cViewPr>
        <p:scale>
          <a:sx n="93" d="100"/>
          <a:sy n="93" d="100"/>
        </p:scale>
        <p:origin x="152" y="5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omments/modernComment_10B_5483A22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F1DE45B-ACFC-469F-9E2D-AEF8C6641DF0}" authorId="{1EAF555C-335F-F841-8C11-623954E1E68E}" created="2024-05-25T12:41:19.223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417912871" sldId="267"/>
      <ac:picMk id="5" creationId="{DF98CE92-AB5A-5280-923C-075A330D1332}"/>
    </ac:deMkLst>
    <p188:txBody>
      <a:bodyPr/>
      <a:lstStyle/>
      <a:p>
        <a:r>
          <a:rPr lang="LID4096"/>
          <a:t>To update!! picture</a:t>
        </a:r>
      </a:p>
    </p188:txBody>
  </p188:cm>
</p188:cmLst>
</file>

<file path=ppt/media/image1.jpeg>
</file>

<file path=ppt/media/image10.png>
</file>

<file path=ppt/media/image11.png>
</file>

<file path=ppt/media/image12.jpg>
</file>

<file path=ppt/media/image13.jp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5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5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21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6172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8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12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70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14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43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3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3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90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28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07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7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79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934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B_5483A2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BB99-89A1-8351-54B4-19D5CFFEC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7437" y="5293849"/>
            <a:ext cx="6622440" cy="1178688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Gruppe 8</a:t>
            </a:r>
            <a:br>
              <a:rPr lang="en-US" dirty="0"/>
            </a:br>
            <a:r>
              <a:rPr lang="en-US" sz="2000" dirty="0" err="1"/>
              <a:t>Livio</a:t>
            </a:r>
            <a:r>
              <a:rPr lang="en-US" sz="2000" dirty="0"/>
              <a:t> </a:t>
            </a:r>
            <a:r>
              <a:rPr lang="en-US" sz="2000" dirty="0" err="1"/>
              <a:t>Bürgisser</a:t>
            </a:r>
            <a:r>
              <a:rPr lang="en-US" sz="2000" dirty="0"/>
              <a:t> – </a:t>
            </a:r>
            <a:r>
              <a:rPr lang="en-US" sz="2000" dirty="0" err="1"/>
              <a:t>Noémie</a:t>
            </a:r>
            <a:r>
              <a:rPr lang="en-US" sz="2000" dirty="0"/>
              <a:t> </a:t>
            </a:r>
            <a:r>
              <a:rPr lang="en-US" sz="2000" dirty="0" err="1"/>
              <a:t>Käser</a:t>
            </a:r>
            <a:r>
              <a:rPr lang="en-US" sz="2000" dirty="0"/>
              <a:t> – Daniela Komenda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CE496B-FEB6-1FBC-AC42-2F400611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2157" y="5293850"/>
            <a:ext cx="3874124" cy="1178688"/>
          </a:xfrm>
        </p:spPr>
        <p:txBody>
          <a:bodyPr anchor="ctr">
            <a:normAutofit/>
          </a:bodyPr>
          <a:lstStyle/>
          <a:p>
            <a:pPr algn="r"/>
            <a:r>
              <a:rPr lang="de-CH" dirty="0"/>
              <a:t>Präsentation</a:t>
            </a:r>
            <a:endParaRPr lang="en-US" dirty="0"/>
          </a:p>
          <a:p>
            <a:pPr algn="r"/>
            <a:r>
              <a:rPr lang="en-US" dirty="0"/>
              <a:t>06. </a:t>
            </a:r>
            <a:r>
              <a:rPr lang="en-US" dirty="0" err="1"/>
              <a:t>Juni</a:t>
            </a:r>
            <a:r>
              <a:rPr lang="en-US" dirty="0"/>
              <a:t> 2024</a:t>
            </a:r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1F499EBE-10BE-4A7D-987C-6E7AC25899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36"/>
          <a:stretch/>
        </p:blipFill>
        <p:spPr>
          <a:xfrm>
            <a:off x="0" y="0"/>
            <a:ext cx="12191980" cy="4908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46511D-C18B-3E01-DED5-7AC6EA386AE8}"/>
              </a:ext>
            </a:extLst>
          </p:cNvPr>
          <p:cNvSpPr txBox="1"/>
          <p:nvPr/>
        </p:nvSpPr>
        <p:spPr>
          <a:xfrm>
            <a:off x="3402806" y="1792477"/>
            <a:ext cx="5386388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sz="8000" b="1" dirty="0">
                <a:solidFill>
                  <a:schemeClr val="bg1"/>
                </a:solidFill>
              </a:rPr>
              <a:t>IoT-Projekt</a:t>
            </a:r>
          </a:p>
        </p:txBody>
      </p:sp>
    </p:spTree>
    <p:extLst>
      <p:ext uri="{BB962C8B-B14F-4D97-AF65-F5344CB8AC3E}">
        <p14:creationId xmlns:p14="http://schemas.microsoft.com/office/powerpoint/2010/main" val="85589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Platinen-Design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3D1B6-0391-AC35-DC36-A15FDF645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Schwierigkeit:</a:t>
            </a:r>
          </a:p>
          <a:p>
            <a:pPr lvl="1"/>
            <a:r>
              <a:rPr lang="de-CH" dirty="0"/>
              <a:t>Platine soll Erweiterung mit </a:t>
            </a:r>
            <a:r>
              <a:rPr lang="de-CH" dirty="0" err="1"/>
              <a:t>PiCar</a:t>
            </a:r>
            <a:r>
              <a:rPr lang="de-CH" dirty="0"/>
              <a:t> und Lidar ermöglichen</a:t>
            </a:r>
          </a:p>
          <a:p>
            <a:pPr lvl="1"/>
            <a:r>
              <a:rPr lang="de-CH" dirty="0"/>
              <a:t>Nicht alle Pins können genutzt werden</a:t>
            </a:r>
          </a:p>
          <a:p>
            <a:r>
              <a:rPr lang="de-CH" dirty="0"/>
              <a:t>Lösung:</a:t>
            </a:r>
          </a:p>
          <a:p>
            <a:pPr lvl="1"/>
            <a:r>
              <a:rPr lang="de-CH" dirty="0"/>
              <a:t>Dokumentation von </a:t>
            </a:r>
            <a:r>
              <a:rPr lang="de-CH" dirty="0" err="1"/>
              <a:t>PiCar</a:t>
            </a:r>
            <a:r>
              <a:rPr lang="de-CH" dirty="0"/>
              <a:t>, welche Pins genutzt werden</a:t>
            </a:r>
          </a:p>
          <a:p>
            <a:pPr lvl="1"/>
            <a:r>
              <a:rPr lang="de-CH" dirty="0"/>
              <a:t>Dokumentation von Lidar, welche Pins genutzt werden</a:t>
            </a:r>
          </a:p>
          <a:p>
            <a:pPr lvl="1"/>
            <a:r>
              <a:rPr lang="de-CH" dirty="0"/>
              <a:t>Dokumentation der Pins lesen, welche nicht genutzt werden können</a:t>
            </a:r>
          </a:p>
          <a:p>
            <a:r>
              <a:rPr lang="de-CH" dirty="0"/>
              <a:t>Umsetzung:</a:t>
            </a:r>
          </a:p>
          <a:p>
            <a:pPr lvl="1"/>
            <a:r>
              <a:rPr lang="de-CH" dirty="0"/>
              <a:t>Pins werden entsprechend angeschrieben</a:t>
            </a:r>
          </a:p>
          <a:p>
            <a:pPr lvl="1"/>
            <a:r>
              <a:rPr lang="de-CH" dirty="0"/>
              <a:t>Pin GPIO 0 wird aussortiert</a:t>
            </a:r>
          </a:p>
        </p:txBody>
      </p:sp>
    </p:spTree>
    <p:extLst>
      <p:ext uri="{BB962C8B-B14F-4D97-AF65-F5344CB8AC3E}">
        <p14:creationId xmlns:p14="http://schemas.microsoft.com/office/powerpoint/2010/main" val="20305870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Platinen-Design mit </a:t>
            </a:r>
            <a:r>
              <a:rPr lang="de-CH" sz="4000" dirty="0" err="1"/>
              <a:t>KiCAD</a:t>
            </a:r>
            <a:endParaRPr lang="de-CH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6" descr="A diagram of a circuit&#10;&#10;Description automatically generated">
            <a:extLst>
              <a:ext uri="{FF2B5EF4-FFF2-40B4-BE49-F238E27FC236}">
                <a16:creationId xmlns:a16="http://schemas.microsoft.com/office/drawing/2014/main" id="{970933AC-DD64-A5B0-19C0-24791BE10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234" y="1827212"/>
            <a:ext cx="10132815" cy="428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81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Platinen-Design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3D1B6-0391-AC35-DC36-A15FDF645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Verbindungen:</a:t>
            </a:r>
          </a:p>
          <a:p>
            <a:pPr lvl="1"/>
            <a:r>
              <a:rPr lang="de-CH" dirty="0"/>
              <a:t>2 Layer, da günstig und das Design genügend einfach</a:t>
            </a:r>
          </a:p>
          <a:p>
            <a:r>
              <a:rPr lang="de-CH" dirty="0"/>
              <a:t>Herausforderung:</a:t>
            </a:r>
          </a:p>
          <a:p>
            <a:pPr lvl="1"/>
            <a:r>
              <a:rPr lang="de-CH" dirty="0"/>
              <a:t>Komponenten-Footprint muss stimmen</a:t>
            </a:r>
          </a:p>
          <a:p>
            <a:pPr lvl="1"/>
            <a:r>
              <a:rPr lang="de-CH" dirty="0"/>
              <a:t>Holes müssen am korrekten Ort sein</a:t>
            </a:r>
          </a:p>
          <a:p>
            <a:pPr lvl="1"/>
            <a:r>
              <a:rPr lang="de-CH" dirty="0"/>
              <a:t>Pins müssen am korrekten Ort sein</a:t>
            </a:r>
          </a:p>
          <a:p>
            <a:pPr lvl="1"/>
            <a:r>
              <a:rPr lang="de-CH" dirty="0"/>
              <a:t>Komponenten, die höher sind, dürfen nicht mit dem Board vom </a:t>
            </a:r>
            <a:r>
              <a:rPr lang="de-CH" dirty="0" err="1"/>
              <a:t>PiCar</a:t>
            </a:r>
            <a:r>
              <a:rPr lang="de-CH" dirty="0"/>
              <a:t> kollidieren</a:t>
            </a:r>
          </a:p>
          <a:p>
            <a:r>
              <a:rPr lang="de-CH" dirty="0"/>
              <a:t>Persönliche Herausforderung</a:t>
            </a:r>
          </a:p>
          <a:p>
            <a:pPr lvl="1"/>
            <a:r>
              <a:rPr lang="de-CH" dirty="0"/>
              <a:t>Nicht abgedeckter Front-Layer soll schön aussehen</a:t>
            </a:r>
          </a:p>
          <a:p>
            <a:pPr lvl="1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548601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Picture 3" descr="A circuit board with many small circles and dots&#10;&#10;Description automatically generated">
            <a:extLst>
              <a:ext uri="{FF2B5EF4-FFF2-40B4-BE49-F238E27FC236}">
                <a16:creationId xmlns:a16="http://schemas.microsoft.com/office/drawing/2014/main" id="{30F3B6FD-EA6E-7F82-357A-A80975DCD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550" y="384019"/>
            <a:ext cx="7772400" cy="622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186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Produktion durch PCB-Way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6" name="Picture 5" descr="A close-up of a circuit board&#10;&#10;Description automatically generated">
            <a:extLst>
              <a:ext uri="{FF2B5EF4-FFF2-40B4-BE49-F238E27FC236}">
                <a16:creationId xmlns:a16="http://schemas.microsoft.com/office/drawing/2014/main" id="{9F711EE1-3ABD-762D-6958-73BF35EEE3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204" t="3565" r="17099" b="6666"/>
          <a:stretch/>
        </p:blipFill>
        <p:spPr>
          <a:xfrm rot="16200000">
            <a:off x="6063452" y="1037427"/>
            <a:ext cx="3430587" cy="615633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24CB80B-E436-FB33-9F8C-7FC5BE08F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1" y="1928813"/>
            <a:ext cx="3133724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Produktion von 10 PCB durch PCB-Way in China</a:t>
            </a:r>
          </a:p>
          <a:p>
            <a:r>
              <a:rPr lang="de-CH" dirty="0"/>
              <a:t>Bestellung der Komponenten bei </a:t>
            </a:r>
            <a:r>
              <a:rPr lang="de-CH" dirty="0" err="1"/>
              <a:t>DigiKey</a:t>
            </a:r>
            <a:endParaRPr lang="de-CH" dirty="0"/>
          </a:p>
          <a:p>
            <a:r>
              <a:rPr lang="de-CH" dirty="0"/>
              <a:t>Selbstständiges Löten der Komponenten</a:t>
            </a:r>
          </a:p>
        </p:txBody>
      </p:sp>
    </p:spTree>
    <p:extLst>
      <p:ext uri="{BB962C8B-B14F-4D97-AF65-F5344CB8AC3E}">
        <p14:creationId xmlns:p14="http://schemas.microsoft.com/office/powerpoint/2010/main" val="1666710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Löten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3" name="Picture 2" descr="A table with tools on it&#10;&#10;Description automatically generated">
            <a:extLst>
              <a:ext uri="{FF2B5EF4-FFF2-40B4-BE49-F238E27FC236}">
                <a16:creationId xmlns:a16="http://schemas.microsoft.com/office/drawing/2014/main" id="{6D59719A-4AD5-8E01-2C8D-3778846621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6962" y="1669003"/>
            <a:ext cx="6696075" cy="5022056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924C44-705E-2C77-1662-04DF428EA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1" y="1928813"/>
            <a:ext cx="3133724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Herausforderung 1:</a:t>
            </a:r>
          </a:p>
          <a:p>
            <a:pPr lvl="1"/>
            <a:r>
              <a:rPr lang="de-CH" dirty="0"/>
              <a:t>Komponenten sollen nicht schräg gelötet sein</a:t>
            </a:r>
          </a:p>
          <a:p>
            <a:r>
              <a:rPr lang="de-CH" dirty="0"/>
              <a:t>Lösung 1:</a:t>
            </a:r>
          </a:p>
          <a:p>
            <a:pPr lvl="1"/>
            <a:r>
              <a:rPr lang="de-CH" dirty="0"/>
              <a:t>Tape</a:t>
            </a:r>
          </a:p>
          <a:p>
            <a:r>
              <a:rPr lang="de-CH" dirty="0"/>
              <a:t>Herausforderung 2:</a:t>
            </a:r>
          </a:p>
          <a:p>
            <a:pPr lvl="1"/>
            <a:r>
              <a:rPr lang="de-CH" dirty="0"/>
              <a:t>Löt-Zinn mit Blei</a:t>
            </a:r>
          </a:p>
          <a:p>
            <a:r>
              <a:rPr lang="de-CH" dirty="0"/>
              <a:t>Lösung 2:</a:t>
            </a:r>
          </a:p>
          <a:p>
            <a:pPr lvl="1"/>
            <a:r>
              <a:rPr lang="de-CH" dirty="0"/>
              <a:t>siehe Bild</a:t>
            </a:r>
          </a:p>
        </p:txBody>
      </p:sp>
    </p:spTree>
    <p:extLst>
      <p:ext uri="{BB962C8B-B14F-4D97-AF65-F5344CB8AC3E}">
        <p14:creationId xmlns:p14="http://schemas.microsoft.com/office/powerpoint/2010/main" val="1693358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Dashboard </a:t>
            </a:r>
            <a:r>
              <a:rPr lang="en-US" sz="4000" dirty="0" err="1"/>
              <a:t>mit</a:t>
            </a:r>
            <a:r>
              <a:rPr lang="en-US" sz="4000" dirty="0"/>
              <a:t> Node Red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DF98CE92-AB5A-5280-923C-075A330D1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300" y="1838598"/>
            <a:ext cx="9317037" cy="378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128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6950BFC3-D8DA-4A85-94F7-54DA5524770B}">
      <p188:commentRel xmlns:p188="http://schemas.microsoft.com/office/powerpoint/2018/8/main" r:id="rId2"/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/>
              <a:t>Weiterführende Ideen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r>
              <a:rPr lang="de-CH" dirty="0"/>
              <a:t>Weitere Sensoren wie e.g. </a:t>
            </a:r>
            <a:r>
              <a:rPr lang="de-DE" dirty="0"/>
              <a:t>Methan (CH4), Kohlendioxid (CO2) oder Schwefeldioxid (SO2) hinzufügen</a:t>
            </a:r>
          </a:p>
          <a:p>
            <a:r>
              <a:rPr lang="de-CH" dirty="0"/>
              <a:t>UI inklusive Steuerung des </a:t>
            </a:r>
            <a:r>
              <a:rPr lang="de-CH" dirty="0" err="1"/>
              <a:t>PiCar</a:t>
            </a:r>
            <a:endParaRPr lang="de-CH" dirty="0"/>
          </a:p>
          <a:p>
            <a:r>
              <a:rPr lang="de-CH" dirty="0"/>
              <a:t>Selbstfahrender </a:t>
            </a:r>
            <a:r>
              <a:rPr lang="de-CH" dirty="0" err="1"/>
              <a:t>PiCar</a:t>
            </a:r>
            <a:endParaRPr lang="de-CH" dirty="0"/>
          </a:p>
          <a:p>
            <a:r>
              <a:rPr lang="de-CH" dirty="0"/>
              <a:t>Solarenergie für den </a:t>
            </a:r>
            <a:r>
              <a:rPr lang="de-CH" dirty="0" err="1"/>
              <a:t>PiCar</a:t>
            </a:r>
            <a:endParaRPr lang="de-CH" dirty="0"/>
          </a:p>
          <a:p>
            <a:r>
              <a:rPr lang="de-CH" dirty="0"/>
              <a:t>…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8022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4773" y="1831589"/>
            <a:ext cx="9840911" cy="4261483"/>
          </a:xfrm>
        </p:spPr>
        <p:txBody>
          <a:bodyPr anchor="t">
            <a:normAutofit/>
          </a:bodyPr>
          <a:lstStyle/>
          <a:p>
            <a:r>
              <a:rPr lang="de-CH" dirty="0"/>
              <a:t>Problemstellung</a:t>
            </a:r>
          </a:p>
          <a:p>
            <a:r>
              <a:rPr lang="de-CH" dirty="0"/>
              <a:t>Lösung</a:t>
            </a:r>
          </a:p>
          <a:p>
            <a:r>
              <a:rPr lang="de-CH" dirty="0"/>
              <a:t>Unser Projekt</a:t>
            </a:r>
          </a:p>
          <a:p>
            <a:pPr lvl="1"/>
            <a:r>
              <a:rPr lang="de-CH" dirty="0"/>
              <a:t>Benutzte Sensoren &amp; Technologien</a:t>
            </a:r>
          </a:p>
          <a:p>
            <a:pPr lvl="1"/>
            <a:r>
              <a:rPr lang="de-CH" dirty="0"/>
              <a:t>Code</a:t>
            </a:r>
          </a:p>
          <a:p>
            <a:pPr lvl="1"/>
            <a:r>
              <a:rPr lang="de-CH" dirty="0"/>
              <a:t>Elektronik</a:t>
            </a:r>
          </a:p>
          <a:p>
            <a:pPr lvl="1"/>
            <a:r>
              <a:rPr lang="de-CH" dirty="0"/>
              <a:t>Dashboard</a:t>
            </a:r>
          </a:p>
          <a:p>
            <a:r>
              <a:rPr lang="de-CH" dirty="0"/>
              <a:t>Weiterführende Ideen</a:t>
            </a:r>
          </a:p>
          <a:p>
            <a:pPr marL="457200" lvl="1" indent="0">
              <a:buNone/>
            </a:pPr>
            <a:endParaRPr lang="de-CH" dirty="0"/>
          </a:p>
          <a:p>
            <a:pPr lvl="1"/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37469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Problemstellung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Content Placeholder 1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87E37AA8-152E-3FCE-D5B4-9E5A27F05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" y="1569251"/>
            <a:ext cx="9512300" cy="2832100"/>
          </a:xfrm>
          <a:prstGeom prst="rect">
            <a:avLst/>
          </a:prstGeom>
        </p:spPr>
      </p:pic>
      <p:pic>
        <p:nvPicPr>
          <p:cNvPr id="5" name="Picture 4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E5165B13-7C6D-D6E3-0B85-0664D39B44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560" y="4146560"/>
            <a:ext cx="7772400" cy="273035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0FCEB06-BA6C-A23E-2DC5-B063FB5E9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3690217"/>
            <a:ext cx="7772400" cy="3115383"/>
          </a:xfrm>
          <a:prstGeom prst="rect">
            <a:avLst/>
          </a:prstGeom>
        </p:spPr>
      </p:pic>
      <p:pic>
        <p:nvPicPr>
          <p:cNvPr id="7" name="Picture 6" descr="A blue and white rectangular sign&#10;&#10;Description automatically generated">
            <a:extLst>
              <a:ext uri="{FF2B5EF4-FFF2-40B4-BE49-F238E27FC236}">
                <a16:creationId xmlns:a16="http://schemas.microsoft.com/office/drawing/2014/main" id="{134491F0-23CB-A219-3D92-AAB099B095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5787" y="1540742"/>
            <a:ext cx="7772400" cy="153062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  <a:solidFill>
            <a:schemeClr val="bg1"/>
          </a:solidFill>
        </p:spPr>
        <p:txBody>
          <a:bodyPr anchor="t">
            <a:normAutofit/>
          </a:bodyPr>
          <a:lstStyle/>
          <a:p>
            <a:r>
              <a:rPr lang="de-CH" dirty="0"/>
              <a:t>Luftdichte Räume</a:t>
            </a:r>
          </a:p>
          <a:p>
            <a:r>
              <a:rPr lang="de-CH" dirty="0"/>
              <a:t>Höhlen / </a:t>
            </a:r>
            <a:r>
              <a:rPr lang="de-CH" dirty="0" err="1"/>
              <a:t>Tagbau</a:t>
            </a:r>
            <a:endParaRPr lang="de-CH" dirty="0"/>
          </a:p>
          <a:p>
            <a:r>
              <a:rPr lang="de-CH" dirty="0"/>
              <a:t>U-Boote</a:t>
            </a:r>
          </a:p>
          <a:p>
            <a:r>
              <a:rPr lang="de-CH" dirty="0"/>
              <a:t>Gefahr:</a:t>
            </a:r>
          </a:p>
          <a:p>
            <a:pPr lvl="1"/>
            <a:r>
              <a:rPr lang="de-CH" dirty="0"/>
              <a:t>Tod durch Kohlenmonoxid-Vergiftung</a:t>
            </a:r>
          </a:p>
          <a:p>
            <a:pPr lvl="1"/>
            <a:r>
              <a:rPr lang="de-CH" dirty="0"/>
              <a:t>Tod durch Sauerstoff-Mangel</a:t>
            </a:r>
          </a:p>
          <a:p>
            <a:pPr lvl="1"/>
            <a:r>
              <a:rPr lang="de-CH" dirty="0"/>
              <a:t>Wird häufig nicht oder zu spät bemerkt</a:t>
            </a:r>
          </a:p>
        </p:txBody>
      </p:sp>
    </p:spTree>
    <p:extLst>
      <p:ext uri="{BB962C8B-B14F-4D97-AF65-F5344CB8AC3E}">
        <p14:creationId xmlns:p14="http://schemas.microsoft.com/office/powerpoint/2010/main" val="91160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Lösung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506" y="1816101"/>
            <a:ext cx="9840911" cy="4261483"/>
          </a:xfrm>
        </p:spPr>
        <p:txBody>
          <a:bodyPr anchor="t">
            <a:normAutofit fontScale="92500" lnSpcReduction="10000"/>
          </a:bodyPr>
          <a:lstStyle/>
          <a:p>
            <a:r>
              <a:rPr lang="de-CH" dirty="0"/>
              <a:t>Fahrzeug (</a:t>
            </a:r>
            <a:r>
              <a:rPr lang="de-CH" dirty="0" err="1"/>
              <a:t>PiCar</a:t>
            </a:r>
            <a:r>
              <a:rPr lang="de-CH" dirty="0"/>
              <a:t>)</a:t>
            </a:r>
          </a:p>
          <a:p>
            <a:pPr lvl="1"/>
            <a:r>
              <a:rPr lang="de-CH" dirty="0"/>
              <a:t>Sauerstoff-Sensor</a:t>
            </a:r>
          </a:p>
          <a:p>
            <a:pPr lvl="1"/>
            <a:r>
              <a:rPr lang="de-CH" dirty="0"/>
              <a:t>Kohlenmonoxid-Sensor</a:t>
            </a:r>
          </a:p>
          <a:p>
            <a:pPr lvl="1"/>
            <a:r>
              <a:rPr lang="de-CH" dirty="0"/>
              <a:t>Ammoniak-Sensor</a:t>
            </a:r>
          </a:p>
          <a:p>
            <a:pPr lvl="1"/>
            <a:r>
              <a:rPr lang="de-CH" dirty="0"/>
              <a:t>Visueller Alarm</a:t>
            </a:r>
          </a:p>
          <a:p>
            <a:pPr lvl="1"/>
            <a:r>
              <a:rPr lang="de-CH" dirty="0"/>
              <a:t>Akustischer Alarm</a:t>
            </a:r>
          </a:p>
          <a:p>
            <a:pPr lvl="1"/>
            <a:r>
              <a:rPr lang="de-CH" dirty="0"/>
              <a:t>Dashboard mit </a:t>
            </a:r>
            <a:r>
              <a:rPr lang="de-CH" dirty="0" err="1"/>
              <a:t>NodeRed</a:t>
            </a:r>
            <a:endParaRPr lang="de-CH" dirty="0"/>
          </a:p>
          <a:p>
            <a:pPr lvl="1"/>
            <a:r>
              <a:rPr lang="de-CH" dirty="0"/>
              <a:t>Benachrichtigung</a:t>
            </a:r>
          </a:p>
          <a:p>
            <a:r>
              <a:rPr lang="de-CH" i="1" dirty="0">
                <a:solidFill>
                  <a:srgbClr val="FF0000"/>
                </a:solidFill>
              </a:rPr>
              <a:t>(Raum-Orientierung mit Kamera &amp; Lidar)</a:t>
            </a:r>
          </a:p>
          <a:p>
            <a:r>
              <a:rPr lang="de-CH" i="1" dirty="0">
                <a:solidFill>
                  <a:srgbClr val="FF0000"/>
                </a:solidFill>
              </a:rPr>
              <a:t>(Selbstständiges Erkunden der Umgebung)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" name="Picture 4" descr="A small robot on a wooden surface&#10;&#10;Description automatically generated">
            <a:extLst>
              <a:ext uri="{FF2B5EF4-FFF2-40B4-BE49-F238E27FC236}">
                <a16:creationId xmlns:a16="http://schemas.microsoft.com/office/drawing/2014/main" id="{0F935D26-E819-A2DE-47E0-E55843F2A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462" y="1730375"/>
            <a:ext cx="3279955" cy="414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23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Benutzte Sensoren / Technologie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Raspberry Pi</a:t>
            </a:r>
          </a:p>
          <a:p>
            <a:r>
              <a:rPr lang="de-CH" dirty="0" err="1"/>
              <a:t>PiCar</a:t>
            </a:r>
            <a:r>
              <a:rPr lang="de-CH" dirty="0"/>
              <a:t> von </a:t>
            </a:r>
            <a:r>
              <a:rPr lang="de-CH" dirty="0" err="1"/>
              <a:t>Sunfounder</a:t>
            </a:r>
            <a:endParaRPr lang="de-CH" dirty="0"/>
          </a:p>
          <a:p>
            <a:r>
              <a:rPr lang="de-CH" dirty="0"/>
              <a:t>Gas-Sensoren von </a:t>
            </a:r>
            <a:r>
              <a:rPr lang="de-CH" dirty="0" err="1"/>
              <a:t>DFRobot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NH3</a:t>
            </a:r>
          </a:p>
          <a:p>
            <a:pPr lvl="1"/>
            <a:r>
              <a:rPr lang="de-CH" dirty="0"/>
              <a:t>CO</a:t>
            </a:r>
          </a:p>
          <a:p>
            <a:pPr lvl="1"/>
            <a:r>
              <a:rPr lang="de-CH" dirty="0"/>
              <a:t>O2</a:t>
            </a:r>
          </a:p>
          <a:p>
            <a:r>
              <a:rPr lang="de-CH" dirty="0"/>
              <a:t>Lidar von </a:t>
            </a:r>
            <a:r>
              <a:rPr lang="de-CH" dirty="0" err="1"/>
              <a:t>LDRobot</a:t>
            </a:r>
            <a:endParaRPr lang="de-CH" dirty="0"/>
          </a:p>
          <a:p>
            <a:r>
              <a:rPr lang="de-CH" dirty="0" err="1"/>
              <a:t>NodeRed</a:t>
            </a:r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5786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Code – </a:t>
            </a:r>
            <a:r>
              <a:rPr lang="en-US" sz="4000" dirty="0" err="1"/>
              <a:t>Datenverarbeitung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84663F-68C9-CF89-8F26-956EEC808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Sensor-Library von </a:t>
            </a:r>
            <a:r>
              <a:rPr lang="de-CH" dirty="0" err="1"/>
              <a:t>DFRobot</a:t>
            </a:r>
            <a:endParaRPr lang="de-CH" dirty="0"/>
          </a:p>
          <a:p>
            <a:pPr lvl="1"/>
            <a:r>
              <a:rPr lang="de-CH" dirty="0"/>
              <a:t>Problem: viele Fehler</a:t>
            </a:r>
          </a:p>
          <a:p>
            <a:pPr lvl="1"/>
            <a:r>
              <a:rPr lang="de-CH" dirty="0"/>
              <a:t>Folge: bricht immer wieder ab</a:t>
            </a:r>
          </a:p>
          <a:p>
            <a:pPr lvl="1"/>
            <a:r>
              <a:rPr lang="de-CH" dirty="0"/>
              <a:t>Lösung: Library </a:t>
            </a:r>
            <a:r>
              <a:rPr lang="de-CH" dirty="0" err="1"/>
              <a:t>clonen</a:t>
            </a:r>
            <a:r>
              <a:rPr lang="de-CH" dirty="0"/>
              <a:t> und umschreiben</a:t>
            </a:r>
          </a:p>
          <a:p>
            <a:r>
              <a:rPr lang="de-CH" dirty="0"/>
              <a:t>Controller </a:t>
            </a:r>
            <a:r>
              <a:rPr lang="de-CH" dirty="0" err="1"/>
              <a:t>PiCar</a:t>
            </a:r>
            <a:r>
              <a:rPr lang="de-CH" dirty="0"/>
              <a:t> von </a:t>
            </a:r>
            <a:r>
              <a:rPr lang="de-CH" dirty="0" err="1"/>
              <a:t>Sunfounder</a:t>
            </a:r>
            <a:endParaRPr lang="de-CH" dirty="0"/>
          </a:p>
          <a:p>
            <a:pPr lvl="1"/>
            <a:r>
              <a:rPr lang="de-CH" dirty="0"/>
              <a:t>Problem: nicht </a:t>
            </a:r>
            <a:r>
              <a:rPr lang="de-CH" dirty="0" err="1"/>
              <a:t>async</a:t>
            </a:r>
            <a:r>
              <a:rPr lang="de-CH" dirty="0"/>
              <a:t>, einige Funktionen nicht gut umgesetzt (z.B. Langsamer werden vor einer Wall)</a:t>
            </a:r>
          </a:p>
          <a:p>
            <a:pPr lvl="1"/>
            <a:r>
              <a:rPr lang="de-CH" dirty="0"/>
              <a:t>Lösung: Library </a:t>
            </a:r>
            <a:r>
              <a:rPr lang="de-CH" dirty="0" err="1"/>
              <a:t>clonen</a:t>
            </a:r>
            <a:r>
              <a:rPr lang="de-CH" dirty="0"/>
              <a:t> und umschreiben</a:t>
            </a:r>
          </a:p>
        </p:txBody>
      </p:sp>
    </p:spTree>
    <p:extLst>
      <p:ext uri="{BB962C8B-B14F-4D97-AF65-F5344CB8AC3E}">
        <p14:creationId xmlns:p14="http://schemas.microsoft.com/office/powerpoint/2010/main" val="30337515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Code – </a:t>
            </a:r>
            <a:r>
              <a:rPr lang="en-US" sz="4000" dirty="0" err="1"/>
              <a:t>Datenverarbeitung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8B1020-2446-618E-6258-82784E6DC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Measurement-Loop:</a:t>
            </a:r>
          </a:p>
          <a:p>
            <a:pPr lvl="1"/>
            <a:r>
              <a:rPr lang="de-CH" dirty="0"/>
              <a:t>Messung in Batches mit </a:t>
            </a:r>
            <a:r>
              <a:rPr lang="de-CH" dirty="0" err="1"/>
              <a:t>trio</a:t>
            </a:r>
            <a:endParaRPr lang="de-CH" dirty="0"/>
          </a:p>
          <a:p>
            <a:pPr lvl="1"/>
            <a:r>
              <a:rPr lang="de-CH" dirty="0"/>
              <a:t>Alert-Überprüfung</a:t>
            </a:r>
          </a:p>
          <a:p>
            <a:pPr lvl="1"/>
            <a:r>
              <a:rPr lang="de-CH" dirty="0"/>
              <a:t>Aggregation der Werte über 10 Sekunden (Min, Max, </a:t>
            </a:r>
            <a:r>
              <a:rPr lang="de-CH" dirty="0" err="1"/>
              <a:t>Avg</a:t>
            </a:r>
            <a:r>
              <a:rPr lang="de-CH" dirty="0"/>
              <a:t>)</a:t>
            </a:r>
          </a:p>
          <a:p>
            <a:r>
              <a:rPr lang="de-CH" dirty="0"/>
              <a:t>MongoDB:</a:t>
            </a:r>
          </a:p>
          <a:p>
            <a:pPr lvl="1"/>
            <a:r>
              <a:rPr lang="de-CH" dirty="0"/>
              <a:t>Spezielle Repräsentation der Daten für MongoDB</a:t>
            </a:r>
          </a:p>
          <a:p>
            <a:pPr lvl="1"/>
            <a:r>
              <a:rPr lang="de-CH" dirty="0"/>
              <a:t>Öffnung der Connection, solange sie benötigt wird (mit With-Statement)</a:t>
            </a:r>
          </a:p>
          <a:p>
            <a:pPr lvl="1"/>
            <a:r>
              <a:rPr lang="de-CH" dirty="0"/>
              <a:t>Hochladen der aggregierten Daten alle 10 Sekunden</a:t>
            </a:r>
          </a:p>
        </p:txBody>
      </p:sp>
    </p:spTree>
    <p:extLst>
      <p:ext uri="{BB962C8B-B14F-4D97-AF65-F5344CB8AC3E}">
        <p14:creationId xmlns:p14="http://schemas.microsoft.com/office/powerpoint/2010/main" val="16456454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Code – </a:t>
            </a:r>
            <a:r>
              <a:rPr lang="en-US" sz="4000" dirty="0" err="1"/>
              <a:t>Datenverarbeitung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8B1020-2446-618E-6258-82784E6DC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 err="1"/>
              <a:t>AlertManager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Setup-Verwaltung</a:t>
            </a:r>
          </a:p>
          <a:p>
            <a:pPr lvl="1"/>
            <a:r>
              <a:rPr lang="de-CH" dirty="0"/>
              <a:t>Überprüfung ob Schwellenwerte über- beziehungsweise unterschritten wurden</a:t>
            </a:r>
          </a:p>
          <a:p>
            <a:r>
              <a:rPr lang="de-CH" dirty="0"/>
              <a:t>Modi: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924B6A4-7C14-6E47-CE64-60A2CD99DB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807915"/>
              </p:ext>
            </p:extLst>
          </p:nvPr>
        </p:nvGraphicFramePr>
        <p:xfrm>
          <a:off x="1463674" y="3868884"/>
          <a:ext cx="8457908" cy="16859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14477">
                  <a:extLst>
                    <a:ext uri="{9D8B030D-6E8A-4147-A177-3AD203B41FA5}">
                      <a16:colId xmlns:a16="http://schemas.microsoft.com/office/drawing/2014/main" val="2914343458"/>
                    </a:ext>
                  </a:extLst>
                </a:gridCol>
                <a:gridCol w="2114477">
                  <a:extLst>
                    <a:ext uri="{9D8B030D-6E8A-4147-A177-3AD203B41FA5}">
                      <a16:colId xmlns:a16="http://schemas.microsoft.com/office/drawing/2014/main" val="296978700"/>
                    </a:ext>
                  </a:extLst>
                </a:gridCol>
                <a:gridCol w="2114477">
                  <a:extLst>
                    <a:ext uri="{9D8B030D-6E8A-4147-A177-3AD203B41FA5}">
                      <a16:colId xmlns:a16="http://schemas.microsoft.com/office/drawing/2014/main" val="3870897865"/>
                    </a:ext>
                  </a:extLst>
                </a:gridCol>
                <a:gridCol w="2114477">
                  <a:extLst>
                    <a:ext uri="{9D8B030D-6E8A-4147-A177-3AD203B41FA5}">
                      <a16:colId xmlns:a16="http://schemas.microsoft.com/office/drawing/2014/main" val="3994926207"/>
                    </a:ext>
                  </a:extLst>
                </a:gridCol>
              </a:tblGrid>
              <a:tr h="421481"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ALERT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ACKNOWLEDGE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91304"/>
                  </a:ext>
                </a:extLst>
              </a:tr>
              <a:tr h="421481">
                <a:tc>
                  <a:txBody>
                    <a:bodyPr/>
                    <a:lstStyle/>
                    <a:p>
                      <a:r>
                        <a:rPr lang="de-CH" dirty="0"/>
                        <a:t>Grüne 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Leuchtend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205213"/>
                  </a:ext>
                </a:extLst>
              </a:tr>
              <a:tr h="421481">
                <a:tc>
                  <a:txBody>
                    <a:bodyPr/>
                    <a:lstStyle/>
                    <a:p>
                      <a:r>
                        <a:rPr lang="de-CH" dirty="0"/>
                        <a:t>Rote LED(s)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Blinkend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Leuchtend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030168"/>
                  </a:ext>
                </a:extLst>
              </a:tr>
              <a:tr h="421481">
                <a:tc>
                  <a:txBody>
                    <a:bodyPr/>
                    <a:lstStyle/>
                    <a:p>
                      <a:r>
                        <a:rPr lang="de-CH" dirty="0"/>
                        <a:t>Buzzer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3681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81314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</a:t>
            </a:r>
            <a:r>
              <a:rPr lang="de-CH" sz="4000" dirty="0" err="1"/>
              <a:t>Breadboard-Prototyping</a:t>
            </a:r>
            <a:endParaRPr lang="de-CH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Picture 3" descr="A circuit board with wires and a black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E4C86778-A703-3346-A8A6-13C70CE7867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263"/>
          <a:stretch/>
        </p:blipFill>
        <p:spPr>
          <a:xfrm rot="5400000">
            <a:off x="5880497" y="591741"/>
            <a:ext cx="3844131" cy="6858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D28AB08-1091-4ED4-1DFF-C91C1F42A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1" y="1928813"/>
            <a:ext cx="3133724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1. Prototyp nur mit O2-Sensor</a:t>
            </a:r>
          </a:p>
          <a:p>
            <a:r>
              <a:rPr lang="de-CH" dirty="0"/>
              <a:t>2. Prototyp mit NH3-, CO- und O2-Sensor, aber ohne Buzzer und Switch</a:t>
            </a:r>
          </a:p>
          <a:p>
            <a:r>
              <a:rPr lang="de-CH" dirty="0"/>
              <a:t>3. Prototyp mit allen Sensoren, inklusive Buzzer und Switch</a:t>
            </a:r>
          </a:p>
        </p:txBody>
      </p:sp>
    </p:spTree>
    <p:extLst>
      <p:ext uri="{BB962C8B-B14F-4D97-AF65-F5344CB8AC3E}">
        <p14:creationId xmlns:p14="http://schemas.microsoft.com/office/powerpoint/2010/main" val="2120861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51</TotalTime>
  <Words>481</Words>
  <Application>Microsoft Macintosh PowerPoint</Application>
  <PresentationFormat>Widescreen</PresentationFormat>
  <Paragraphs>124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Tw Cen MT</vt:lpstr>
      <vt:lpstr>Circuit</vt:lpstr>
      <vt:lpstr>Gruppe 8 Livio Bürgisser – Noémie Käser – Daniela Komenda</vt:lpstr>
      <vt:lpstr>Übersicht</vt:lpstr>
      <vt:lpstr>Problemstellung</vt:lpstr>
      <vt:lpstr>Lösung</vt:lpstr>
      <vt:lpstr>Benutzte Sensoren / Technologie</vt:lpstr>
      <vt:lpstr>Code – Datenverarbeitung</vt:lpstr>
      <vt:lpstr>Code – Datenverarbeitung</vt:lpstr>
      <vt:lpstr>Code – Datenverarbeitung</vt:lpstr>
      <vt:lpstr>Elektronik – Breadboard-Prototyping</vt:lpstr>
      <vt:lpstr>Elektronik – Platinen-Design</vt:lpstr>
      <vt:lpstr>Elektronik – Platinen-Design mit KiCAD</vt:lpstr>
      <vt:lpstr>Elektronik – Platinen-Design</vt:lpstr>
      <vt:lpstr>PowerPoint Presentation</vt:lpstr>
      <vt:lpstr>Elektronik – Produktion durch PCB-Way</vt:lpstr>
      <vt:lpstr>Elektronik – Löten</vt:lpstr>
      <vt:lpstr>Dashboard mit Node Red</vt:lpstr>
      <vt:lpstr>Weiterführende Ideen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Gruppe 8</dc:title>
  <dc:creator>Komenda Daniela (komendan)</dc:creator>
  <cp:lastModifiedBy>Komenda Daniela (komendan)</cp:lastModifiedBy>
  <cp:revision>55</cp:revision>
  <dcterms:created xsi:type="dcterms:W3CDTF">2024-02-24T09:02:33Z</dcterms:created>
  <dcterms:modified xsi:type="dcterms:W3CDTF">2024-05-25T15:59:47Z</dcterms:modified>
</cp:coreProperties>
</file>

<file path=docProps/thumbnail.jpeg>
</file>